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66" r:id="rId4"/>
    <p:sldId id="281" r:id="rId5"/>
    <p:sldId id="280" r:id="rId6"/>
    <p:sldId id="282" r:id="rId7"/>
    <p:sldId id="296" r:id="rId8"/>
    <p:sldId id="284" r:id="rId9"/>
    <p:sldId id="272" r:id="rId10"/>
    <p:sldId id="285" r:id="rId11"/>
    <p:sldId id="286" r:id="rId12"/>
    <p:sldId id="273" r:id="rId13"/>
    <p:sldId id="287" r:id="rId14"/>
    <p:sldId id="291" r:id="rId15"/>
    <p:sldId id="295" r:id="rId16"/>
    <p:sldId id="294" r:id="rId17"/>
    <p:sldId id="293" r:id="rId18"/>
    <p:sldId id="288" r:id="rId19"/>
    <p:sldId id="289" r:id="rId20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1B9"/>
    <a:srgbClr val="F9B000"/>
    <a:srgbClr val="A10E2F"/>
    <a:srgbClr val="002D59"/>
    <a:srgbClr val="89898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660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9" d="100"/>
          <a:sy n="59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6F8387B-B1B1-4790-AA92-827859E298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F409B50-99F9-4347-853D-19A9B47B14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2CD1D-3421-474E-8C64-8A6801B14EDD}" type="datetimeFigureOut">
              <a:rPr lang="fr-BE" smtClean="0"/>
              <a:t>12/12/2022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4E6200D-72BD-44ED-BC99-866FC9F809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4FDAE94-D631-4558-8538-E71F3E7FB6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B7BFB-484B-4E5C-B522-4A035E2FD34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79997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6F1E7-20C2-44AA-B25C-E8E4FB991850}" type="datetimeFigureOut">
              <a:rPr lang="fr-FR" smtClean="0"/>
              <a:t>12/12/2022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30971-F418-489F-A300-0EA922C1F3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2494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82289" cy="2160000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0" y="4248000"/>
            <a:ext cx="3078788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62364" y="2880000"/>
            <a:ext cx="7060578" cy="1544400"/>
          </a:xfrm>
        </p:spPr>
        <p:txBody>
          <a:bodyPr anchor="t">
            <a:normAutofit/>
          </a:bodyPr>
          <a:lstStyle>
            <a:lvl1pPr algn="l">
              <a:defRPr sz="3000" b="1">
                <a:solidFill>
                  <a:srgbClr val="49C5B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422942" y="407932"/>
            <a:ext cx="721058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666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6621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223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0469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5007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54302" y="900113"/>
            <a:ext cx="3741498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3774102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3131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0053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t>12/12/2022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5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t>12/12/2022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861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t>12/12/2022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23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9506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3500"/>
            <a:ext cx="2867623" cy="900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54182" y="1200150"/>
            <a:ext cx="7868120" cy="3227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e la date 3"/>
          <p:cNvSpPr txBox="1">
            <a:spLocks/>
          </p:cNvSpPr>
          <p:nvPr userDrawn="1"/>
        </p:nvSpPr>
        <p:spPr>
          <a:xfrm>
            <a:off x="7128000" y="216000"/>
            <a:ext cx="1800000" cy="54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4572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200" dirty="0">
              <a:solidFill>
                <a:srgbClr val="898989"/>
              </a:solidFill>
            </a:endParaRPr>
          </a:p>
          <a:p>
            <a:fld id="{2E794143-8163-F543-A4DC-FC997488DC9F}" type="slidenum">
              <a:rPr lang="fr-FR" sz="1200" b="1" smtClean="0">
                <a:solidFill>
                  <a:srgbClr val="898989"/>
                </a:solidFill>
              </a:rPr>
              <a:pPr/>
              <a:t>‹N°›</a:t>
            </a:fld>
            <a:endParaRPr lang="fr-FR" sz="1200" b="1" dirty="0">
              <a:solidFill>
                <a:srgbClr val="898989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8244000" y="4963500"/>
            <a:ext cx="900000" cy="180000"/>
          </a:xfrm>
          <a:prstGeom prst="rect">
            <a:avLst/>
          </a:prstGeom>
          <a:solidFill>
            <a:srgbClr val="49C5B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" name="ZoneTexte 12"/>
          <p:cNvSpPr txBox="1">
            <a:spLocks noChangeArrowheads="1"/>
          </p:cNvSpPr>
          <p:nvPr userDrawn="1"/>
        </p:nvSpPr>
        <p:spPr bwMode="auto">
          <a:xfrm>
            <a:off x="0" y="4649500"/>
            <a:ext cx="806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200" b="1" spc="-50" dirty="0">
                <a:solidFill>
                  <a:srgbClr val="000000"/>
                </a:solidFill>
                <a:latin typeface="Arial" charset="0"/>
                <a:cs typeface="Arial" charset="0"/>
              </a:rPr>
              <a:t>Service public de Wallonie</a:t>
            </a:r>
            <a:r>
              <a:rPr lang="en-GB" sz="1200" b="1" kern="1200" spc="-50" dirty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 </a:t>
            </a:r>
            <a:r>
              <a:rPr lang="fr-FR" sz="1100" b="1" kern="1200" spc="-50" dirty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|</a:t>
            </a:r>
            <a:r>
              <a:rPr lang="fr-FR" sz="1200" b="1" kern="1200" spc="-50" dirty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 </a:t>
            </a:r>
            <a:r>
              <a:rPr lang="fr-FR" sz="1200" b="1" kern="1200" spc="-50" dirty="0">
                <a:solidFill>
                  <a:srgbClr val="49C5B1"/>
                </a:solidFill>
                <a:effectLst/>
                <a:latin typeface="Arial"/>
                <a:ea typeface="ＭＳ Ｐゴシック" charset="0"/>
                <a:cs typeface="Arial"/>
              </a:rPr>
              <a:t>SPW Mobilité et Infrastructures</a:t>
            </a:r>
            <a:endParaRPr lang="fr-FR" sz="1200" b="1" spc="-50" dirty="0">
              <a:solidFill>
                <a:srgbClr val="49C5B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485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49C5B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62364" y="2107800"/>
            <a:ext cx="7060578" cy="1544400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fr-BE" sz="2200" b="1" i="0" u="none" strike="noStrike" kern="1200" cap="none" spc="0" normalizeH="0" baseline="0" noProof="0" dirty="0">
                <a:ln>
                  <a:noFill/>
                </a:ln>
                <a:solidFill>
                  <a:srgbClr val="49C5B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Département Expertises, Structures et Géotechnique</a:t>
            </a:r>
            <a:br>
              <a:rPr lang="fr-FR" sz="3200" dirty="0"/>
            </a:br>
            <a:br>
              <a:rPr lang="fr-BE" dirty="0"/>
            </a:br>
            <a:r>
              <a:rPr lang="fr-BE" sz="3300" dirty="0"/>
              <a:t>Direction des Matériaux de structure</a:t>
            </a:r>
            <a:endParaRPr lang="fr-FR" sz="33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31FFCA-5F06-4A55-BB90-C6D68ED8F184}"/>
              </a:ext>
            </a:extLst>
          </p:cNvPr>
          <p:cNvSpPr txBox="1"/>
          <p:nvPr/>
        </p:nvSpPr>
        <p:spPr>
          <a:xfrm>
            <a:off x="179754" y="4673600"/>
            <a:ext cx="2835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fr-BE" sz="12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Nivelles 18/10/2022 </a:t>
            </a:r>
            <a:r>
              <a:rPr lang="fr-FR" sz="1200" b="1" kern="1200" spc="-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/>
                <a:ea typeface="ＭＳ Ｐゴシック" charset="0"/>
                <a:cs typeface="Arial"/>
              </a:rPr>
              <a:t>| </a:t>
            </a:r>
            <a:r>
              <a:rPr lang="fr-FR" sz="1200" b="1" i="1" kern="1200" spc="-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/>
                <a:ea typeface="ＭＳ Ｐゴシック" charset="0"/>
                <a:cs typeface="Arial"/>
              </a:rPr>
              <a:t>Liège 17/11/2022</a:t>
            </a:r>
            <a:r>
              <a:rPr kumimoji="0" lang="fr-BE" sz="12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endParaRPr lang="fr-FR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27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9811937-0469-4C57-8E63-CE8E9DE86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87" y="1155556"/>
            <a:ext cx="8426714" cy="23048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1CB9EC3-A0A8-4D91-B322-55A229F18C63}"/>
              </a:ext>
            </a:extLst>
          </p:cNvPr>
          <p:cNvSpPr txBox="1"/>
          <p:nvPr/>
        </p:nvSpPr>
        <p:spPr>
          <a:xfrm>
            <a:off x="4051766" y="355979"/>
            <a:ext cx="114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u="sng" dirty="0">
                <a:solidFill>
                  <a:srgbClr val="0071B9"/>
                </a:solidFill>
              </a:rPr>
              <a:t>Traçabilité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764D916-538A-43B8-BB44-35E2513DBAD7}"/>
              </a:ext>
            </a:extLst>
          </p:cNvPr>
          <p:cNvSpPr/>
          <p:nvPr/>
        </p:nvSpPr>
        <p:spPr>
          <a:xfrm>
            <a:off x="7184571" y="3011333"/>
            <a:ext cx="1654630" cy="3917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A69B5B1-F810-42BA-AEC7-87B28A8C368C}"/>
              </a:ext>
            </a:extLst>
          </p:cNvPr>
          <p:cNvSpPr txBox="1"/>
          <p:nvPr/>
        </p:nvSpPr>
        <p:spPr>
          <a:xfrm>
            <a:off x="309382" y="3752168"/>
            <a:ext cx="7652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 résultat de ces tests sont à transmettre avant fabrication (essai traction, </a:t>
            </a:r>
            <a:r>
              <a:rPr lang="fr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charpy</a:t>
            </a:r>
            <a:r>
              <a:rPr lang="fr-B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 chimique par PMI). </a:t>
            </a:r>
            <a:endParaRPr lang="fr-BE" sz="1200" dirty="0"/>
          </a:p>
        </p:txBody>
      </p:sp>
    </p:spTree>
    <p:extLst>
      <p:ext uri="{BB962C8B-B14F-4D97-AF65-F5344CB8AC3E}">
        <p14:creationId xmlns:p14="http://schemas.microsoft.com/office/powerpoint/2010/main" val="120330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1E1B2-36B1-4047-A82A-05600823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Structures métalliques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75544A-271C-4B25-9429-18832C88B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940" y="843324"/>
            <a:ext cx="7868120" cy="3766253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endParaRPr lang="fr-BE" sz="1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dirty="0"/>
              <a:t>Réceptions Techniques Préalables des fournitures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sz="1600" dirty="0"/>
              <a:t>Contrôle documentaire ;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sz="1600" u="sng" dirty="0">
                <a:solidFill>
                  <a:srgbClr val="FF0000"/>
                </a:solidFill>
              </a:rPr>
              <a:t>Contrôle des produits.</a:t>
            </a:r>
          </a:p>
        </p:txBody>
      </p:sp>
    </p:spTree>
    <p:extLst>
      <p:ext uri="{BB962C8B-B14F-4D97-AF65-F5344CB8AC3E}">
        <p14:creationId xmlns:p14="http://schemas.microsoft.com/office/powerpoint/2010/main" val="3857799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1E1B2-36B1-4047-A82A-05600823E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27" y="205979"/>
            <a:ext cx="7868120" cy="857250"/>
          </a:xfrm>
        </p:spPr>
        <p:txBody>
          <a:bodyPr>
            <a:normAutofit/>
          </a:bodyPr>
          <a:lstStyle/>
          <a:p>
            <a:r>
              <a:rPr lang="fr-FR" dirty="0"/>
              <a:t>Structures métalliques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75544A-271C-4B25-9429-18832C88B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940" y="843324"/>
            <a:ext cx="7868120" cy="3766253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fr-FR" sz="1200" dirty="0"/>
              <a:t>Contrôle des produits - </a:t>
            </a:r>
            <a:r>
              <a:rPr lang="fr-FR" sz="1200" dirty="0">
                <a:solidFill>
                  <a:srgbClr val="FF0000"/>
                </a:solidFill>
              </a:rPr>
              <a:t>fabrication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BE" sz="1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6B3B6FC-57A3-4449-A0FA-E7CB81F92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501035" y="1436679"/>
            <a:ext cx="2066670" cy="275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2118FC4-2237-4192-89F6-5E7293A39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37940" y="1436679"/>
            <a:ext cx="3674082" cy="275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84643AB-CE63-4670-9DAD-6261460E5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756718" y="1436679"/>
            <a:ext cx="2066670" cy="275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146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1E1B2-36B1-4047-A82A-05600823E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27" y="205979"/>
            <a:ext cx="7868120" cy="857250"/>
          </a:xfrm>
        </p:spPr>
        <p:txBody>
          <a:bodyPr>
            <a:normAutofit/>
          </a:bodyPr>
          <a:lstStyle/>
          <a:p>
            <a:r>
              <a:rPr lang="fr-FR" dirty="0"/>
              <a:t>Structures métalliques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75544A-271C-4B25-9429-18832C88B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940" y="843324"/>
            <a:ext cx="7868120" cy="3766253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fr-FR" sz="1200" dirty="0"/>
              <a:t>Contrôle des produits - </a:t>
            </a:r>
            <a:r>
              <a:rPr lang="fr-FR" sz="1200" dirty="0">
                <a:solidFill>
                  <a:srgbClr val="FF0000"/>
                </a:solidFill>
              </a:rPr>
              <a:t>fabrication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BE" sz="1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6B3B6FC-57A3-4449-A0FA-E7CB81F92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349652" y="1287567"/>
            <a:ext cx="2178504" cy="290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2118FC4-2237-4192-89F6-5E7293A39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02817" y="1287566"/>
            <a:ext cx="2178505" cy="290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84643AB-CE63-4670-9DAD-6261460E5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 rot="5400000">
            <a:off x="5828038" y="1650651"/>
            <a:ext cx="2904672" cy="217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194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1E1B2-36B1-4047-A82A-05600823E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27" y="205979"/>
            <a:ext cx="7868120" cy="857250"/>
          </a:xfrm>
        </p:spPr>
        <p:txBody>
          <a:bodyPr>
            <a:normAutofit/>
          </a:bodyPr>
          <a:lstStyle/>
          <a:p>
            <a:r>
              <a:rPr lang="fr-FR" dirty="0"/>
              <a:t>Structures métalliques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75544A-271C-4B25-9429-18832C88B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940" y="843324"/>
            <a:ext cx="7868120" cy="3766253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fr-FR" sz="1200" dirty="0"/>
              <a:t>Contrôle des produits - </a:t>
            </a:r>
            <a:r>
              <a:rPr lang="fr-FR" sz="1200" dirty="0">
                <a:solidFill>
                  <a:srgbClr val="FF0000"/>
                </a:solidFill>
              </a:rPr>
              <a:t>fabrication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BE" sz="1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6B3B6FC-57A3-4449-A0FA-E7CB81F92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 rot="5400000">
            <a:off x="2986568" y="1650651"/>
            <a:ext cx="2904672" cy="217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2118FC4-2237-4192-89F6-5E7293A39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02817" y="1287566"/>
            <a:ext cx="2178504" cy="290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84643AB-CE63-4670-9DAD-6261460E5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 rot="5400000">
            <a:off x="5828038" y="1650651"/>
            <a:ext cx="2904672" cy="217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76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1E1B2-36B1-4047-A82A-05600823E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27" y="205979"/>
            <a:ext cx="7868120" cy="857250"/>
          </a:xfrm>
        </p:spPr>
        <p:txBody>
          <a:bodyPr>
            <a:normAutofit/>
          </a:bodyPr>
          <a:lstStyle/>
          <a:p>
            <a:r>
              <a:rPr lang="fr-FR" dirty="0"/>
              <a:t>Structures métalliques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567261E-12F7-49B5-8901-1C1543A61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14401"/>
            <a:ext cx="3213024" cy="343337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0A218FF-EA89-4F7D-89E6-AFEE31056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531" y="967605"/>
            <a:ext cx="3202250" cy="107608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E3B5D1B-A8FF-434E-B1A5-6413698CD3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73" r="8197"/>
          <a:stretch/>
        </p:blipFill>
        <p:spPr>
          <a:xfrm>
            <a:off x="6498289" y="701158"/>
            <a:ext cx="2350078" cy="385986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893029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1E1B2-36B1-4047-A82A-05600823E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27" y="205979"/>
            <a:ext cx="7868120" cy="857250"/>
          </a:xfrm>
        </p:spPr>
        <p:txBody>
          <a:bodyPr>
            <a:normAutofit/>
          </a:bodyPr>
          <a:lstStyle/>
          <a:p>
            <a:r>
              <a:rPr lang="fr-FR" dirty="0"/>
              <a:t>Structures métalliques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7A42B214-63A0-4AA0-9BAD-C4199965C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6286" y="1184849"/>
            <a:ext cx="2832264" cy="3424728"/>
          </a:xfr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409D15D-D607-42B9-892D-839C6BE2B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537" y="1373663"/>
            <a:ext cx="3437066" cy="2925479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F1B94F8E-3198-4D6A-8934-CC868945E296}"/>
              </a:ext>
            </a:extLst>
          </p:cNvPr>
          <p:cNvSpPr txBox="1">
            <a:spLocks/>
          </p:cNvSpPr>
          <p:nvPr/>
        </p:nvSpPr>
        <p:spPr>
          <a:xfrm>
            <a:off x="637940" y="911399"/>
            <a:ext cx="7724957" cy="3698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r>
              <a:rPr lang="fr-FR" sz="1100" dirty="0"/>
              <a:t>Contrôle des produits – </a:t>
            </a:r>
            <a:r>
              <a:rPr lang="fr-FR" sz="1100" dirty="0">
                <a:solidFill>
                  <a:srgbClr val="FF0000"/>
                </a:solidFill>
              </a:rPr>
              <a:t>mise en peinture</a:t>
            </a:r>
            <a:r>
              <a:rPr lang="fr-FR" sz="1100" dirty="0"/>
              <a:t> (système certifié et couvert par une assurance suivant </a:t>
            </a:r>
            <a:r>
              <a:rPr lang="fr-FR" sz="1100" dirty="0" err="1"/>
              <a:t>Qualiroutes</a:t>
            </a:r>
            <a:r>
              <a:rPr lang="fr-FR" sz="1100" dirty="0"/>
              <a:t> K 6.2.4.)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BE" sz="1800" dirty="0"/>
          </a:p>
        </p:txBody>
      </p:sp>
    </p:spTree>
    <p:extLst>
      <p:ext uri="{BB962C8B-B14F-4D97-AF65-F5344CB8AC3E}">
        <p14:creationId xmlns:p14="http://schemas.microsoft.com/office/powerpoint/2010/main" val="1659343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1E1B2-36B1-4047-A82A-05600823E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27" y="205979"/>
            <a:ext cx="7868120" cy="857250"/>
          </a:xfrm>
        </p:spPr>
        <p:txBody>
          <a:bodyPr>
            <a:normAutofit/>
          </a:bodyPr>
          <a:lstStyle/>
          <a:p>
            <a:r>
              <a:rPr lang="fr-FR" dirty="0"/>
              <a:t>Structures métalliques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F3BF65B-A16F-4FC2-88C8-C5CA366E4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96" y="897672"/>
            <a:ext cx="3180990" cy="383245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62F1C87-AE30-47FE-97C6-D3AA7B57F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830" y="359596"/>
            <a:ext cx="1585828" cy="211443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D8FB36E-83E6-4821-8013-CD9F5D101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088" y="359596"/>
            <a:ext cx="1585828" cy="21144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D137B02-8A7B-4F4A-A235-0F96F5B24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830" y="2571750"/>
            <a:ext cx="1585828" cy="211443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20C4545-4929-461F-A7C8-CC3B8608C5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8088" y="2571749"/>
            <a:ext cx="1585828" cy="211443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F53551C-88E1-46FB-A00A-B90DFDEDFAA5}"/>
              </a:ext>
            </a:extLst>
          </p:cNvPr>
          <p:cNvSpPr/>
          <p:nvPr/>
        </p:nvSpPr>
        <p:spPr>
          <a:xfrm>
            <a:off x="701269" y="4303868"/>
            <a:ext cx="2853203" cy="382318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24FA82-565F-47C0-80F2-A663DC303DBA}"/>
              </a:ext>
            </a:extLst>
          </p:cNvPr>
          <p:cNvSpPr/>
          <p:nvPr/>
        </p:nvSpPr>
        <p:spPr>
          <a:xfrm>
            <a:off x="701268" y="2091716"/>
            <a:ext cx="1876927" cy="382318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10889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1E1B2-36B1-4047-A82A-05600823E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27" y="205979"/>
            <a:ext cx="7868120" cy="857250"/>
          </a:xfrm>
        </p:spPr>
        <p:txBody>
          <a:bodyPr>
            <a:normAutofit/>
          </a:bodyPr>
          <a:lstStyle/>
          <a:p>
            <a:r>
              <a:rPr lang="fr-FR" dirty="0"/>
              <a:t>Structures métalliques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75544A-271C-4B25-9429-18832C88B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940" y="911399"/>
            <a:ext cx="7724957" cy="3698178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fr-FR" sz="1200" dirty="0"/>
              <a:t>Contrôle des produits – mise en peinture (système certifié et couvert par une assurance suivant </a:t>
            </a:r>
            <a:r>
              <a:rPr lang="fr-FR" sz="1200" dirty="0" err="1"/>
              <a:t>Qualiroutes</a:t>
            </a:r>
            <a:r>
              <a:rPr lang="fr-FR" sz="1200" dirty="0"/>
              <a:t> K 6.2.4.)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BE" sz="18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2118FC4-2237-4192-89F6-5E7293A39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97874" y="1305228"/>
            <a:ext cx="2195155" cy="292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4DB843F-2BA5-46EB-AFA9-CF66C4A3D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 rot="5400000">
            <a:off x="1965137" y="1671087"/>
            <a:ext cx="2926873" cy="219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0D0A961-8217-4D17-B2C0-62F6B3CA7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813004" y="1305228"/>
            <a:ext cx="2195154" cy="292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A26BAEC-9403-49F3-B9C9-E2F5A314A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572000" y="1305228"/>
            <a:ext cx="2195154" cy="292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844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1E1B2-36B1-4047-A82A-05600823E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27" y="205979"/>
            <a:ext cx="7868120" cy="857250"/>
          </a:xfrm>
        </p:spPr>
        <p:txBody>
          <a:bodyPr>
            <a:normAutofit/>
          </a:bodyPr>
          <a:lstStyle/>
          <a:p>
            <a:r>
              <a:rPr lang="fr-FR" dirty="0"/>
              <a:t>Structures métalliques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75544A-271C-4B25-9429-18832C88B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940" y="843324"/>
            <a:ext cx="7868120" cy="3766253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fr-FR" sz="1800" dirty="0"/>
              <a:t>Contrôle des produits – mise en peinture.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BE" sz="18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2118FC4-2237-4192-89F6-5E7293A39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97874" y="1305228"/>
            <a:ext cx="2195154" cy="292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4DB843F-2BA5-46EB-AFA9-CF66C4A3D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330997" y="1305228"/>
            <a:ext cx="2195154" cy="292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0D0A961-8217-4D17-B2C0-62F6B3CA7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813004" y="1305228"/>
            <a:ext cx="2195154" cy="292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A26BAEC-9403-49F3-B9C9-E2F5A314A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572000" y="1305228"/>
            <a:ext cx="2195154" cy="292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776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1E1B2-36B1-4047-A82A-05600823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Structures métalliques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75544A-271C-4B25-9429-18832C88B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dirty="0"/>
              <a:t>Responsable du domaine</a:t>
            </a:r>
          </a:p>
          <a:p>
            <a:pPr marL="0" indent="0" algn="ctr">
              <a:buNone/>
            </a:pPr>
            <a:r>
              <a:rPr lang="fr-FR" b="1" dirty="0" err="1"/>
              <a:t>ir</a:t>
            </a:r>
            <a:r>
              <a:rPr lang="fr-FR" b="1" dirty="0"/>
              <a:t> Régis LEROY</a:t>
            </a:r>
          </a:p>
        </p:txBody>
      </p:sp>
      <p:pic>
        <p:nvPicPr>
          <p:cNvPr id="9" name="Picture 1027">
            <a:extLst>
              <a:ext uri="{FF2B5EF4-FFF2-40B4-BE49-F238E27FC236}">
                <a16:creationId xmlns:a16="http://schemas.microsoft.com/office/drawing/2014/main" id="{ABF0C398-C19D-4E7E-B4F8-39AA96C11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 rot="5400000">
            <a:off x="485816" y="2685113"/>
            <a:ext cx="1887049" cy="141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EDAEC25-9840-4D08-926C-4A0941610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981271" y="2216927"/>
            <a:ext cx="2825803" cy="211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6D9A4927-E337-46F0-B338-9EB7B0C76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07861" y="993341"/>
            <a:ext cx="2124829" cy="141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247BD1A-5A3A-4D59-B7BE-223C523CC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6425830" y="994362"/>
            <a:ext cx="2173718" cy="151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02E30AD-74BB-4C9D-9191-B695B921D5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425830" y="2895493"/>
            <a:ext cx="2163344" cy="144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03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1E1B2-36B1-4047-A82A-05600823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Structures métalliques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75544A-271C-4B25-9429-18832C88B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940" y="843324"/>
            <a:ext cx="7868120" cy="3766253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endParaRPr lang="fr-BE" sz="1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dirty="0"/>
              <a:t>Réceptions Techniques Préalables des fournitures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sz="1600" dirty="0"/>
              <a:t>Contrôle documentaire ;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sz="1600" dirty="0"/>
              <a:t>Contrôle des produits.</a:t>
            </a:r>
          </a:p>
        </p:txBody>
      </p:sp>
    </p:spTree>
    <p:extLst>
      <p:ext uri="{BB962C8B-B14F-4D97-AF65-F5344CB8AC3E}">
        <p14:creationId xmlns:p14="http://schemas.microsoft.com/office/powerpoint/2010/main" val="3795611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1E1B2-36B1-4047-A82A-05600823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Structures métalliques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75544A-271C-4B25-9429-18832C88B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940" y="843324"/>
            <a:ext cx="7868120" cy="3766253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endParaRPr lang="fr-BE" sz="1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dirty="0"/>
              <a:t>Réceptions Techniques Préalables des fournitures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sz="1600" u="sng" dirty="0">
                <a:solidFill>
                  <a:srgbClr val="FF0000"/>
                </a:solidFill>
              </a:rPr>
              <a:t>Contrôle documentaire ;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sz="1600" dirty="0"/>
              <a:t>Contrôle des produits.</a:t>
            </a:r>
          </a:p>
        </p:txBody>
      </p:sp>
    </p:spTree>
    <p:extLst>
      <p:ext uri="{BB962C8B-B14F-4D97-AF65-F5344CB8AC3E}">
        <p14:creationId xmlns:p14="http://schemas.microsoft.com/office/powerpoint/2010/main" val="4065121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E22F300-3875-4DD2-ADFD-5CCB7350A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63" b="7086"/>
          <a:stretch/>
        </p:blipFill>
        <p:spPr>
          <a:xfrm>
            <a:off x="147148" y="266698"/>
            <a:ext cx="3139901" cy="3927315"/>
          </a:xfr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DE09AA1-EBE3-4236-B0AD-3CF556BDC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681" y="249304"/>
            <a:ext cx="2958031" cy="425541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1535150-01E8-45B8-992C-5E935FF460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3"/>
          <a:stretch/>
        </p:blipFill>
        <p:spPr>
          <a:xfrm>
            <a:off x="6567281" y="1396496"/>
            <a:ext cx="2576719" cy="235050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359C7573-D2C3-474C-A587-E3C589A20073}"/>
              </a:ext>
            </a:extLst>
          </p:cNvPr>
          <p:cNvSpPr/>
          <p:nvPr/>
        </p:nvSpPr>
        <p:spPr>
          <a:xfrm>
            <a:off x="2828721" y="1977898"/>
            <a:ext cx="763096" cy="3991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70987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E5F2451-9D2C-4DCE-A88B-E3255C6E5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253395"/>
            <a:ext cx="7992549" cy="85961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9811937-0469-4C57-8E63-CE8E9DE86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87" y="1688385"/>
            <a:ext cx="8426714" cy="23048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1CB9EC3-A0A8-4D91-B322-55A229F18C63}"/>
              </a:ext>
            </a:extLst>
          </p:cNvPr>
          <p:cNvSpPr txBox="1"/>
          <p:nvPr/>
        </p:nvSpPr>
        <p:spPr>
          <a:xfrm>
            <a:off x="3726995" y="1155556"/>
            <a:ext cx="114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u="sng" dirty="0">
                <a:solidFill>
                  <a:srgbClr val="0071B9"/>
                </a:solidFill>
              </a:rPr>
              <a:t>Traçabilité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7B4F7B6-7CBB-434E-B98B-55FB93EE2E18}"/>
              </a:ext>
            </a:extLst>
          </p:cNvPr>
          <p:cNvSpPr/>
          <p:nvPr/>
        </p:nvSpPr>
        <p:spPr>
          <a:xfrm>
            <a:off x="5153873" y="3507292"/>
            <a:ext cx="1888397" cy="474388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B8FDEE1-E2D9-424F-98E5-1AC0BC861E72}"/>
              </a:ext>
            </a:extLst>
          </p:cNvPr>
          <p:cNvSpPr/>
          <p:nvPr/>
        </p:nvSpPr>
        <p:spPr>
          <a:xfrm>
            <a:off x="3245089" y="3538200"/>
            <a:ext cx="611891" cy="364387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43044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1E1B2-36B1-4047-A82A-05600823E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27" y="205979"/>
            <a:ext cx="7868120" cy="857250"/>
          </a:xfrm>
        </p:spPr>
        <p:txBody>
          <a:bodyPr>
            <a:normAutofit/>
          </a:bodyPr>
          <a:lstStyle/>
          <a:p>
            <a:r>
              <a:rPr lang="fr-FR" dirty="0"/>
              <a:t>Structures métalliques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6CAF6314-ECE8-4C69-9AC9-831EAD87A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466" y="3172883"/>
            <a:ext cx="4088533" cy="337087"/>
          </a:xfr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BC66F18-C88A-4EBB-AE05-C6FB06A94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67" y="980828"/>
            <a:ext cx="4088533" cy="2036229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2D4AF7F-BA2A-49DC-92D5-BFD36E680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411" y="980828"/>
            <a:ext cx="3298222" cy="37371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9518ABB-F8A8-44CE-BA7B-D0518D5AA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8620" y="980828"/>
            <a:ext cx="871804" cy="3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1E1B2-36B1-4047-A82A-05600823E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27" y="205979"/>
            <a:ext cx="7868120" cy="857250"/>
          </a:xfrm>
        </p:spPr>
        <p:txBody>
          <a:bodyPr>
            <a:normAutofit/>
          </a:bodyPr>
          <a:lstStyle/>
          <a:p>
            <a:r>
              <a:rPr lang="fr-FR" dirty="0"/>
              <a:t>Structures métalliques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6B3B6FC-57A3-4449-A0FA-E7CB81F92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6937901" y="939235"/>
            <a:ext cx="1798423" cy="239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2118FC4-2237-4192-89F6-5E7293A39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022902" y="939233"/>
            <a:ext cx="1798424" cy="239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E3250E87-DD72-4D47-807D-777525AAF957}"/>
              </a:ext>
            </a:extLst>
          </p:cNvPr>
          <p:cNvSpPr/>
          <p:nvPr/>
        </p:nvSpPr>
        <p:spPr>
          <a:xfrm>
            <a:off x="7294574" y="2138183"/>
            <a:ext cx="673769" cy="31625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00ADDE2-F3E0-4639-A661-DEC7D7A5D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89" y="932495"/>
            <a:ext cx="4682134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4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4173A894-66EB-41C6-A1D8-7D6B019F5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86" y="70766"/>
            <a:ext cx="3719456" cy="441265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47255A9-0F0D-4A77-8852-7F90957E5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063096" cy="448341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1A306849-B01F-4A4E-B9A5-DD311BC908E5}"/>
              </a:ext>
            </a:extLst>
          </p:cNvPr>
          <p:cNvSpPr/>
          <p:nvPr/>
        </p:nvSpPr>
        <p:spPr>
          <a:xfrm>
            <a:off x="6421356" y="1815050"/>
            <a:ext cx="1038223" cy="323134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outerShdw blurRad="40000" dist="23000" dir="5400000" rotWithShape="0">
              <a:srgbClr val="FF0000">
                <a:alpha val="3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D0D6650-B55F-4620-B76F-E8010DB15847}"/>
              </a:ext>
            </a:extLst>
          </p:cNvPr>
          <p:cNvCxnSpPr>
            <a:cxnSpLocks/>
            <a:stCxn id="2" idx="5"/>
          </p:cNvCxnSpPr>
          <p:nvPr/>
        </p:nvCxnSpPr>
        <p:spPr>
          <a:xfrm>
            <a:off x="7307535" y="2090862"/>
            <a:ext cx="235802" cy="2742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5FB2A6B5-5633-4CEB-A3C0-55A05813212A}"/>
              </a:ext>
            </a:extLst>
          </p:cNvPr>
          <p:cNvSpPr txBox="1"/>
          <p:nvPr/>
        </p:nvSpPr>
        <p:spPr>
          <a:xfrm>
            <a:off x="6943940" y="2365065"/>
            <a:ext cx="1581293" cy="43088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BE" sz="1100" dirty="0">
                <a:solidFill>
                  <a:srgbClr val="FF0000"/>
                </a:solidFill>
              </a:rPr>
              <a:t>Selon NBN EN 10088-3 et non 10088-5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D653F7C-E43F-451D-B43B-BE53ED13208C}"/>
              </a:ext>
            </a:extLst>
          </p:cNvPr>
          <p:cNvSpPr/>
          <p:nvPr/>
        </p:nvSpPr>
        <p:spPr>
          <a:xfrm>
            <a:off x="4805756" y="1120657"/>
            <a:ext cx="419387" cy="18563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B488FA4-021C-408A-9E79-526C450E60E9}"/>
              </a:ext>
            </a:extLst>
          </p:cNvPr>
          <p:cNvSpPr/>
          <p:nvPr/>
        </p:nvSpPr>
        <p:spPr>
          <a:xfrm>
            <a:off x="4683149" y="778044"/>
            <a:ext cx="645122" cy="18563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74784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w_mi.potx" id="{3736383C-15D3-40F7-B93A-AD5DB86E4C9B}" vid="{FE181EB1-CACA-4FDE-A205-0306C40ED4F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dms_niv_lg - Partie TS</Template>
  <TotalTime>997</TotalTime>
  <Words>180</Words>
  <Application>Microsoft Office PowerPoint</Application>
  <PresentationFormat>Affichage à l'écran (16:9)</PresentationFormat>
  <Paragraphs>40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Thème Office</vt:lpstr>
      <vt:lpstr>Département Expertises, Structures et Géotechnique  Direction des Matériaux de structure</vt:lpstr>
      <vt:lpstr>Structures métalliques</vt:lpstr>
      <vt:lpstr>Structures métalliques</vt:lpstr>
      <vt:lpstr>Structures métalliques</vt:lpstr>
      <vt:lpstr>Présentation PowerPoint</vt:lpstr>
      <vt:lpstr>Présentation PowerPoint</vt:lpstr>
      <vt:lpstr>Structures métalliques</vt:lpstr>
      <vt:lpstr>Structures métalliques</vt:lpstr>
      <vt:lpstr>Présentation PowerPoint</vt:lpstr>
      <vt:lpstr>Présentation PowerPoint</vt:lpstr>
      <vt:lpstr>Structures métalliques</vt:lpstr>
      <vt:lpstr>Structures métalliques</vt:lpstr>
      <vt:lpstr>Structures métalliques</vt:lpstr>
      <vt:lpstr>Structures métalliques</vt:lpstr>
      <vt:lpstr>Structures métalliques</vt:lpstr>
      <vt:lpstr>Structures métalliques</vt:lpstr>
      <vt:lpstr>Structures métalliques</vt:lpstr>
      <vt:lpstr>Structures métalliques</vt:lpstr>
      <vt:lpstr>Structures métalliques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Département Expertises, Structures et Géotechnique  Direction des Matériaux de structure</dc:title>
  <dc:creator>STEUX Thierry</dc:creator>
  <cp:lastModifiedBy>LEROY Régis</cp:lastModifiedBy>
  <cp:revision>46</cp:revision>
  <dcterms:created xsi:type="dcterms:W3CDTF">2022-09-07T12:47:01Z</dcterms:created>
  <dcterms:modified xsi:type="dcterms:W3CDTF">2022-12-12T14:48:59Z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7a477d1-147d-4e34-b5e3-7b26d2f44870_Enabled">
    <vt:lpwstr>true</vt:lpwstr>
  </property>
  <property fmtid="{D5CDD505-2E9C-101B-9397-08002B2CF9AE}" pid="3" name="MSIP_Label_97a477d1-147d-4e34-b5e3-7b26d2f44870_SetDate">
    <vt:lpwstr>2022-09-02T08:05:42Z</vt:lpwstr>
  </property>
  <property fmtid="{D5CDD505-2E9C-101B-9397-08002B2CF9AE}" pid="4" name="MSIP_Label_97a477d1-147d-4e34-b5e3-7b26d2f44870_Method">
    <vt:lpwstr>Standard</vt:lpwstr>
  </property>
  <property fmtid="{D5CDD505-2E9C-101B-9397-08002B2CF9AE}" pid="5" name="MSIP_Label_97a477d1-147d-4e34-b5e3-7b26d2f44870_Name">
    <vt:lpwstr>97a477d1-147d-4e34-b5e3-7b26d2f44870</vt:lpwstr>
  </property>
  <property fmtid="{D5CDD505-2E9C-101B-9397-08002B2CF9AE}" pid="6" name="MSIP_Label_97a477d1-147d-4e34-b5e3-7b26d2f44870_SiteId">
    <vt:lpwstr>1f816a84-7aa6-4a56-b22a-7b3452fa8681</vt:lpwstr>
  </property>
  <property fmtid="{D5CDD505-2E9C-101B-9397-08002B2CF9AE}" pid="7" name="MSIP_Label_97a477d1-147d-4e34-b5e3-7b26d2f44870_ActionId">
    <vt:lpwstr>c839b8ed-71f1-4bf1-a1da-48f959d4d917</vt:lpwstr>
  </property>
  <property fmtid="{D5CDD505-2E9C-101B-9397-08002B2CF9AE}" pid="8" name="MSIP_Label_97a477d1-147d-4e34-b5e3-7b26d2f44870_ContentBits">
    <vt:lpwstr>0</vt:lpwstr>
  </property>
</Properties>
</file>